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67400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9338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39438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35399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6234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8399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59760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84777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5577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8158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7249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9E7D2-A6D6-49FE-841E-A23B4CD5743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F4708-01DA-4A44-BCE9-8878AFF8A90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74645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laboutvision.com/resources/red-eye-photo.htm" TargetMode="External"/><Relationship Id="rId13" Type="http://schemas.openxmlformats.org/officeDocument/2006/relationships/hyperlink" Target="https://www.quora.com/What-causes-red-eyes-in-people-when-their-eyes-are-exposed-to-flash-photographs-Is-it-good-to-their-eye" TargetMode="External"/><Relationship Id="rId3" Type="http://schemas.openxmlformats.org/officeDocument/2006/relationships/hyperlink" Target="http://www.avc.com.hr/eurostar/Teh_Podrska/Kamere.htm" TargetMode="External"/><Relationship Id="rId7" Type="http://schemas.openxmlformats.org/officeDocument/2006/relationships/hyperlink" Target="http://www.e-fotografija.com/cro/publish/article_342.shtml" TargetMode="External"/><Relationship Id="rId12" Type="http://schemas.openxmlformats.org/officeDocument/2006/relationships/hyperlink" Target="https://www.youtube.com/watch?v=IT27xUDzigM" TargetMode="External"/><Relationship Id="rId2" Type="http://schemas.openxmlformats.org/officeDocument/2006/relationships/hyperlink" Target="http://www.shortcourses.com/use/using6-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tograf.co.rs/sta-je-red-eye/" TargetMode="External"/><Relationship Id="rId11" Type="http://schemas.openxmlformats.org/officeDocument/2006/relationships/hyperlink" Target="http://www.avmax.hr/sto-je-to-digitalni-slr-fotoaparat~tekst_113.html" TargetMode="External"/><Relationship Id="rId5" Type="http://schemas.openxmlformats.org/officeDocument/2006/relationships/hyperlink" Target="http://www.nikon.hr/hr_HR/product/speedlights/speedlight-sb-700" TargetMode="External"/><Relationship Id="rId10" Type="http://schemas.openxmlformats.org/officeDocument/2006/relationships/hyperlink" Target="http://www.fcps.edu/LutherJacksonMS/library/techtips/tips/PictureManagerReduceRedEye.html" TargetMode="External"/><Relationship Id="rId4" Type="http://schemas.openxmlformats.org/officeDocument/2006/relationships/hyperlink" Target="http://www.ronis.hr/newsletter-mail.asp?g=%7b9924D04C-FAB9-430F-8EF8-99DA5175FF98%7d&amp;id=8" TargetMode="External"/><Relationship Id="rId9" Type="http://schemas.openxmlformats.org/officeDocument/2006/relationships/hyperlink" Target="https://en.wikipedia.org/wiki/Red-eye_effe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3808" y="260648"/>
            <a:ext cx="5832648" cy="1990725"/>
          </a:xfrm>
        </p:spPr>
        <p:txBody>
          <a:bodyPr>
            <a:normAutofit/>
          </a:bodyPr>
          <a:lstStyle/>
          <a:p>
            <a:pPr algn="l"/>
            <a: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Univerzitet u Zenici</a:t>
            </a:r>
            <a:b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Filozofski fakultet</a:t>
            </a:r>
            <a:b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Odsjek:Matematika i informatika</a:t>
            </a:r>
            <a:b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Predmet:Računarska grafika</a:t>
            </a:r>
            <a:endParaRPr lang="bs-Latn-B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2852936"/>
            <a:ext cx="8280920" cy="3672408"/>
          </a:xfrm>
        </p:spPr>
        <p:txBody>
          <a:bodyPr>
            <a:normAutofit/>
          </a:bodyPr>
          <a:lstStyle/>
          <a:p>
            <a:r>
              <a:rPr lang="bs-Latn-BA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Crvene oči / Red eyes</a:t>
            </a:r>
          </a:p>
          <a:p>
            <a:endParaRPr lang="bs-Latn-BA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bs-Latn-B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Profesor: 					Student:</a:t>
            </a:r>
          </a:p>
          <a:p>
            <a:pPr algn="l"/>
            <a:r>
              <a:rPr lang="bs-Latn-B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doc.dr Samir Lemeš			            Azra Kasumović</a:t>
            </a:r>
            <a:endParaRPr lang="bs-Latn-B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201930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7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Crvene oči / Red eyes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Uvod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Anatomija ljudskog </a:t>
            </a:r>
            <a:r>
              <a:rPr lang="bs-Latn-BA" dirty="0" smtClean="0"/>
              <a:t>oka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Kamere sa ugrađenim i dodatnim bljeskalicama</a:t>
            </a:r>
            <a:endParaRPr lang="bs-Latn-B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Uzroci nastanka crvenih očiju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Kako </a:t>
            </a:r>
            <a:r>
              <a:rPr lang="bs-Latn-BA" dirty="0" smtClean="0"/>
              <a:t>spriječiti nastanak crvenih </a:t>
            </a:r>
            <a:r>
              <a:rPr lang="bs-Latn-BA" dirty="0" smtClean="0"/>
              <a:t>očiju</a:t>
            </a:r>
            <a:r>
              <a:rPr lang="bs-Latn-BA" dirty="0" smtClean="0"/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Efekat crvenih očiju kod djece i životinja</a:t>
            </a:r>
            <a:endParaRPr lang="bs-Latn-B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Šta učiniti ako je do efekta već došlo?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Nekoliko trikova za sprečavanje pojave crvenih očiju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28384" y="623990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2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65308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1867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Uvod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2952" cy="4525963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</a:t>
            </a:r>
            <a:r>
              <a:rPr lang="bs-Latn-B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Crvene oči predstavljaju neželjeni efekat na fotografiji.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s-Latn-B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 osoba s plavim očima češće primjećujemo efekat crvenih očiju nego kod osoba sa tamnim očima.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bs-Latn-B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s-Latn-BA" dirty="0" smtClean="0"/>
              <a:t>Faktori </a:t>
            </a:r>
            <a:r>
              <a:rPr lang="bs-Latn-BA" dirty="0"/>
              <a:t>koji doprinosi efektu crvenih očiju je iznos melanina u slojevima iza mrežnice. </a:t>
            </a:r>
            <a:endParaRPr lang="bs-Latn-B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140968"/>
            <a:ext cx="2209800" cy="27349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7944" y="616378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3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60442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Anatomija ljudskog oka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4" name="Content Placeholder 3" descr="http://www.avc.com.hr/eurostar/Teh_Podrska/Grafovi_Slike/Oko-grafik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3140968"/>
            <a:ext cx="4104456" cy="3297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51520" y="1700808"/>
            <a:ext cx="864096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bs-Latn-B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s-Latn-BA" sz="2400" dirty="0"/>
              <a:t>Jaka odbijena svjetlost iz mrežnice nije bijela kao iz bljeskalice jer je dio svjetlosnog spektra uhvaćen </a:t>
            </a:r>
            <a:r>
              <a:rPr lang="bs-Latn-BA" sz="2400" dirty="0" smtClean="0"/>
              <a:t>i </a:t>
            </a:r>
            <a:r>
              <a:rPr lang="bs-Latn-BA" sz="2400" dirty="0"/>
              <a:t>slika nam pokazuje efekt crvenih očiju.</a:t>
            </a:r>
            <a:endParaRPr lang="bs-Latn-B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56376" y="620489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4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99954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Kamere sa ugrađenim bljeskalicama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1"/>
            <a:ext cx="8568952" cy="334096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</a:t>
            </a:r>
            <a:r>
              <a:rPr lang="bs-Latn-BA" dirty="0"/>
              <a:t>Bljeskalice ugrađene u fotoaparate su smještene blizu </a:t>
            </a:r>
            <a:r>
              <a:rPr lang="bs-Latn-BA" dirty="0" smtClean="0"/>
              <a:t>optičke </a:t>
            </a:r>
            <a:r>
              <a:rPr lang="bs-Latn-BA" dirty="0"/>
              <a:t>osi </a:t>
            </a:r>
            <a:r>
              <a:rPr lang="bs-Latn-BA" dirty="0" smtClean="0"/>
              <a:t>objektiva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Problemi </a:t>
            </a:r>
            <a:r>
              <a:rPr lang="bs-Latn-BA" dirty="0"/>
              <a:t>koji se </a:t>
            </a:r>
            <a:r>
              <a:rPr lang="bs-Latn-BA" dirty="0" smtClean="0"/>
              <a:t>pojavljuju kod ovih kamera su: </a:t>
            </a:r>
          </a:p>
          <a:p>
            <a:r>
              <a:rPr lang="bs-Latn-BA" dirty="0" smtClean="0"/>
              <a:t> oštre sjene</a:t>
            </a:r>
          </a:p>
          <a:p>
            <a:r>
              <a:rPr lang="bs-Latn-BA" dirty="0"/>
              <a:t> </a:t>
            </a:r>
            <a:r>
              <a:rPr lang="bs-Latn-BA" dirty="0" smtClean="0"/>
              <a:t>nedostaje sjena sa strane koja definira volumen</a:t>
            </a:r>
          </a:p>
          <a:p>
            <a:r>
              <a:rPr lang="bs-Latn-BA" dirty="0"/>
              <a:t> </a:t>
            </a:r>
            <a:r>
              <a:rPr lang="bs-Latn-BA" dirty="0" smtClean="0"/>
              <a:t>crvene oči</a:t>
            </a:r>
            <a:endParaRPr lang="bs-Latn-BA" dirty="0"/>
          </a:p>
        </p:txBody>
      </p:sp>
      <p:pic>
        <p:nvPicPr>
          <p:cNvPr id="5" name="Picture 4" descr="http://www.ronis.hr/slike/male/fotoaparat-canon-powershot-sx110is-crni-sx110is-black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25532"/>
            <a:ext cx="1987699" cy="198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www.ronis.hr/slike/male/fotoaparat-sony-dsc-s980s-dsc-s980s_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4"/>
            <a:ext cx="2016224" cy="18448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992380" y="63450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5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9245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Kamere sa dodatnim bljeskalicama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8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</a:t>
            </a:r>
            <a:r>
              <a:rPr lang="bs-Latn-BA" dirty="0"/>
              <a:t>Većina kamera nam omogućava pomoću dodatnog izvora svjetla ili predbljesaka poništiti efekt crvenih očiju</a:t>
            </a:r>
            <a:r>
              <a:rPr lang="bs-Latn-BA" dirty="0" smtClean="0"/>
              <a:t>.</a:t>
            </a:r>
            <a:endParaRPr lang="bs-Latn-BA" dirty="0"/>
          </a:p>
        </p:txBody>
      </p:sp>
      <p:pic>
        <p:nvPicPr>
          <p:cNvPr id="4" name="Picture 3" descr="http://www.e-fotografija.com/artman/uploads/flesh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45024"/>
            <a:ext cx="1971040" cy="2174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702655" y="624207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6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51625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1640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Kako </a:t>
            </a:r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spriječiti nastanak</a:t>
            </a:r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 </a:t>
            </a:r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crvenih </a:t>
            </a:r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očiju?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</a:t>
            </a:r>
            <a:r>
              <a:rPr lang="hr-HR" dirty="0" smtClean="0"/>
              <a:t>Neka </a:t>
            </a:r>
            <a:r>
              <a:rPr lang="hr-HR" dirty="0"/>
              <a:t>u prostoru bude više </a:t>
            </a:r>
            <a:r>
              <a:rPr lang="hr-HR" dirty="0" smtClean="0"/>
              <a:t>svjetlosti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 Osoba neka gleda neposredno u izvor </a:t>
            </a:r>
            <a:r>
              <a:rPr lang="hr-HR" dirty="0" smtClean="0"/>
              <a:t>svjetlosti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 </a:t>
            </a:r>
            <a:r>
              <a:rPr lang="hr-HR" dirty="0" smtClean="0"/>
              <a:t>Neka </a:t>
            </a:r>
            <a:r>
              <a:rPr lang="hr-HR" dirty="0"/>
              <a:t>osoba gleda u lampicu ili </a:t>
            </a:r>
            <a:r>
              <a:rPr lang="hr-HR" dirty="0" smtClean="0"/>
              <a:t>predbljesak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 </a:t>
            </a:r>
            <a:r>
              <a:rPr lang="bs-Latn-BA" dirty="0"/>
              <a:t>Najlakše se efekta crvenih očiju riješimo ako osiguramo odbijenu </a:t>
            </a:r>
            <a:r>
              <a:rPr lang="bs-Latn-BA" dirty="0" smtClean="0"/>
              <a:t>svjetlost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S</a:t>
            </a:r>
            <a:r>
              <a:rPr lang="bs-Latn-BA" dirty="0" smtClean="0"/>
              <a:t> dodatnom bljeskalicom u </a:t>
            </a:r>
            <a:r>
              <a:rPr lang="hr-HR" dirty="0"/>
              <a:t>skoro svim slučajevima </a:t>
            </a:r>
            <a:r>
              <a:rPr lang="hr-HR" dirty="0" smtClean="0"/>
              <a:t>oslobođeni smo </a:t>
            </a:r>
            <a:r>
              <a:rPr lang="hr-HR" dirty="0"/>
              <a:t>efekta crvenih očiju</a:t>
            </a:r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8100392" y="617901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7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846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Pojava efekta kod djece i životinja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Kod djece u slučaju slabije </a:t>
            </a:r>
            <a:r>
              <a:rPr lang="bs-Latn-BA" dirty="0"/>
              <a:t>svjetlosti </a:t>
            </a:r>
            <a:r>
              <a:rPr lang="bs-Latn-BA" dirty="0" smtClean="0"/>
              <a:t>iris je </a:t>
            </a:r>
            <a:r>
              <a:rPr lang="bs-Latn-BA" dirty="0"/>
              <a:t>više otvoren nego kod odrasle </a:t>
            </a:r>
            <a:r>
              <a:rPr lang="bs-Latn-BA" dirty="0" smtClean="0"/>
              <a:t>osobe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Kod životinja možemo primijetiti druge boje odbijene svjetlosti iz </a:t>
            </a:r>
            <a:r>
              <a:rPr lang="bs-Latn-BA" dirty="0" smtClean="0"/>
              <a:t>očiju</a:t>
            </a:r>
            <a:endParaRPr lang="bs-Latn-BA" dirty="0"/>
          </a:p>
        </p:txBody>
      </p:sp>
      <p:pic>
        <p:nvPicPr>
          <p:cNvPr id="4" name="Picture 3" descr="http://myy.haaga-helia.fi/~woljo/photoshop/perusteet/4.redeye/redeye1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13562"/>
            <a:ext cx="1656184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://fireflyforest.net/images/firefly/2006/October/Desert-Cottontai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61850"/>
            <a:ext cx="1666699" cy="202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glacialblog.com/userfiles/7/image/German%20shepherd%20glowing%20ey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61849"/>
            <a:ext cx="2160240" cy="202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69644" y="6279642"/>
            <a:ext cx="966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8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20955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Kako riješiti problem ako je do efekta već došlo?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pomoću računarskog programa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s-Latn-BA" dirty="0"/>
              <a:t> </a:t>
            </a:r>
            <a:r>
              <a:rPr lang="bs-Latn-BA" dirty="0" smtClean="0"/>
              <a:t>Picture Manager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s-Latn-BA" dirty="0"/>
              <a:t> </a:t>
            </a:r>
            <a:r>
              <a:rPr lang="bs-Latn-BA" dirty="0" smtClean="0"/>
              <a:t>Photoshop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pomoću kamera koje automatski uklanjaju efekat crvenih očiju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pomoću specijalnih fotolaboratorijskih strojeva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9620" y="6293497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9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70371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Nekoliko trikova  za sprečavanje pojave efekta crvenih očiju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Ne gledajte izravno u kameru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Učinite prostor svijetlijim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Uključite funkciju anti-red eyes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Postavite blic i objektiv odvojeno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s-Latn-BA" dirty="0"/>
              <a:t> </a:t>
            </a:r>
            <a:r>
              <a:rPr lang="bs-Latn-BA" dirty="0" smtClean="0"/>
              <a:t>Pobrinite se da osobe koje fotografišete nisu pijane!</a:t>
            </a:r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7882586" y="625376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10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895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Zaključak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s-Latn-BA" dirty="0" smtClean="0"/>
              <a:t> </a:t>
            </a:r>
            <a:r>
              <a:rPr lang="hr-HR" dirty="0"/>
              <a:t>K</a:t>
            </a:r>
            <a:r>
              <a:rPr lang="hr-HR" dirty="0" smtClean="0"/>
              <a:t>od </a:t>
            </a:r>
            <a:r>
              <a:rPr lang="hr-HR" dirty="0"/>
              <a:t>svih portreta problemi crvenih očiju nisu </a:t>
            </a:r>
            <a:r>
              <a:rPr lang="hr-HR" dirty="0" smtClean="0"/>
              <a:t>jednaki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 Osobe sa svjetlijim očima </a:t>
            </a:r>
            <a:r>
              <a:rPr lang="hr-HR" dirty="0" smtClean="0"/>
              <a:t>su </a:t>
            </a:r>
            <a:r>
              <a:rPr lang="hr-HR" dirty="0"/>
              <a:t>vrlo osjetljive na taj </a:t>
            </a:r>
            <a:r>
              <a:rPr lang="hr-HR" dirty="0" smtClean="0"/>
              <a:t>učinak, djeca također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 S</a:t>
            </a:r>
            <a:r>
              <a:rPr lang="hr-HR" dirty="0" smtClean="0"/>
              <a:t> </a:t>
            </a:r>
            <a:r>
              <a:rPr lang="hr-HR" dirty="0"/>
              <a:t>crvenim očima </a:t>
            </a:r>
            <a:r>
              <a:rPr lang="hr-HR" dirty="0" smtClean="0"/>
              <a:t>manje je </a:t>
            </a:r>
            <a:r>
              <a:rPr lang="hr-HR" dirty="0"/>
              <a:t>problema kod osoba koje imaju smeđe </a:t>
            </a:r>
            <a:r>
              <a:rPr lang="hr-HR" dirty="0" smtClean="0"/>
              <a:t>oči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 </a:t>
            </a:r>
            <a:r>
              <a:rPr lang="hr-HR" dirty="0" smtClean="0"/>
              <a:t>Najbolje rješenje za uklanjanje crvenih očiju su računarski programi </a:t>
            </a:r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7956376" y="620489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11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04966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s-Latn-BA" dirty="0" smtClean="0">
                <a:effectLst>
                  <a:reflection blurRad="6350" stA="50000" endA="300" endPos="50000" dist="29997" dir="5400000" sy="-100000" algn="bl" rotWithShape="0"/>
                </a:effectLst>
              </a:rPr>
              <a:t>Literatura</a:t>
            </a:r>
            <a:endParaRPr lang="bs-Latn-BA" dirty="0"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9251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bs-Latn-BA" dirty="0"/>
              <a:t>[1] </a:t>
            </a:r>
            <a:r>
              <a:rPr lang="bs-Latn-BA" u="sng" dirty="0">
                <a:hlinkClick r:id="rId2"/>
              </a:rPr>
              <a:t>http://www.shortcourses.com/use/using6-3.html</a:t>
            </a:r>
            <a:r>
              <a:rPr lang="bs-Latn-BA" dirty="0"/>
              <a:t> </a:t>
            </a:r>
          </a:p>
          <a:p>
            <a:pPr marL="0" indent="0">
              <a:buNone/>
            </a:pPr>
            <a:r>
              <a:rPr lang="bs-Latn-BA" dirty="0"/>
              <a:t>[2] </a:t>
            </a:r>
            <a:r>
              <a:rPr lang="bs-Latn-BA" u="sng" dirty="0">
                <a:hlinkClick r:id="rId3"/>
              </a:rPr>
              <a:t>http://www.avc.com.hr/eurostar/Teh_Podrska/Kamere.htm</a:t>
            </a:r>
            <a:r>
              <a:rPr lang="bs-Latn-BA" dirty="0"/>
              <a:t> </a:t>
            </a:r>
            <a:r>
              <a:rPr lang="bs-Latn-BA" dirty="0" smtClean="0"/>
              <a:t>[</a:t>
            </a:r>
            <a:r>
              <a:rPr lang="bs-Latn-BA" dirty="0"/>
              <a:t>3]</a:t>
            </a:r>
            <a:r>
              <a:rPr lang="bs-Latn-BA" u="sng" dirty="0">
                <a:hlinkClick r:id="rId4"/>
              </a:rPr>
              <a:t>http://www.ronis.hr/newsletter-mail.asp?g=%7B9924D04C-FAB9-430F-8EF8-99DA5175FF98%7D&amp;id=8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4] </a:t>
            </a:r>
            <a:r>
              <a:rPr lang="bs-Latn-BA" u="sng" dirty="0">
                <a:hlinkClick r:id="rId5"/>
              </a:rPr>
              <a:t>http://www.nikon.hr/hr_HR/product/speedlights/speedlight-sb-700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5] </a:t>
            </a:r>
            <a:r>
              <a:rPr lang="bs-Latn-BA" u="sng" dirty="0">
                <a:hlinkClick r:id="rId6"/>
              </a:rPr>
              <a:t>http://fotograf.co.rs/sta-je-red-eye/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6] </a:t>
            </a:r>
            <a:r>
              <a:rPr lang="bs-Latn-BA" u="sng" dirty="0">
                <a:hlinkClick r:id="rId7"/>
              </a:rPr>
              <a:t>http://www.e-fotografija.com/cro/publish/article_342.shtml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7] </a:t>
            </a:r>
            <a:r>
              <a:rPr lang="bs-Latn-BA" u="sng" dirty="0">
                <a:hlinkClick r:id="rId8"/>
              </a:rPr>
              <a:t>http://www.allaboutvision.com/resources/red-eye-photo.htm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8] </a:t>
            </a:r>
            <a:r>
              <a:rPr lang="bs-Latn-BA" u="sng" dirty="0">
                <a:hlinkClick r:id="rId9"/>
              </a:rPr>
              <a:t>https://en.wikipedia.org/wiki/Red-eye_effect</a:t>
            </a:r>
            <a:r>
              <a:rPr lang="bs-Latn-BA" dirty="0"/>
              <a:t> </a:t>
            </a:r>
            <a:r>
              <a:rPr lang="bs-Latn-BA" dirty="0" smtClean="0"/>
              <a:t>[</a:t>
            </a:r>
            <a:r>
              <a:rPr lang="bs-Latn-BA" dirty="0"/>
              <a:t>9]</a:t>
            </a:r>
            <a:r>
              <a:rPr lang="bs-Latn-BA" u="sng" dirty="0">
                <a:hlinkClick r:id="rId10"/>
              </a:rPr>
              <a:t>http://www.fcps.edu/LutherJacksonMS/library/techtips/tips/PictureManagerReduceRedEye.html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10]</a:t>
            </a:r>
            <a:r>
              <a:rPr lang="bs-Latn-BA" u="sng" dirty="0">
                <a:hlinkClick r:id="rId11"/>
              </a:rPr>
              <a:t>http://www.avmax.hr/sto-je-to-digitalni-slr-fotoaparat~tekst_113.html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11] </a:t>
            </a:r>
            <a:r>
              <a:rPr lang="bs-Latn-BA" u="sng" dirty="0">
                <a:hlinkClick r:id="rId12"/>
              </a:rPr>
              <a:t>https://www.youtube.com/watch?v=IT27xUDzigM</a:t>
            </a:r>
            <a:r>
              <a:rPr lang="bs-Latn-BA" dirty="0"/>
              <a:t> </a:t>
            </a: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[</a:t>
            </a:r>
            <a:r>
              <a:rPr lang="bs-Latn-BA" dirty="0"/>
              <a:t>12] </a:t>
            </a:r>
            <a:r>
              <a:rPr lang="bs-Latn-BA" u="sng" dirty="0">
                <a:hlinkClick r:id="rId13"/>
              </a:rPr>
              <a:t>https://</a:t>
            </a:r>
            <a:r>
              <a:rPr lang="bs-Latn-BA" u="sng" dirty="0" smtClean="0">
                <a:hlinkClick r:id="rId13"/>
              </a:rPr>
              <a:t>www.quora.com/What-causes-red-eyes-in-people-when-their-eyes-are-exposed-to-flash-photographs-Is-it-good-to-their-eye</a:t>
            </a:r>
            <a:endParaRPr lang="bs-Latn-BA" u="sng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1752" y="623990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dirty="0" smtClean="0"/>
              <a:t>12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59691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</TotalTime>
  <Words>481</Words>
  <Application>Microsoft Office PowerPoint</Application>
  <PresentationFormat>On-screen Show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Univerzitet u Zenici Filozofski fakultet Odsjek:Matematika i informatika Predmet:Računarska grafika</vt:lpstr>
      <vt:lpstr>Crvene oči / Red eyes</vt:lpstr>
      <vt:lpstr>Uvod</vt:lpstr>
      <vt:lpstr>Anatomija ljudskog oka</vt:lpstr>
      <vt:lpstr>Kamere sa ugrađenim bljeskalicama</vt:lpstr>
      <vt:lpstr>Kamere sa dodatnim bljeskalicama</vt:lpstr>
      <vt:lpstr>Kako spriječiti nastanak crvenih očiju?</vt:lpstr>
      <vt:lpstr>Pojava efekta kod djece i životinja</vt:lpstr>
      <vt:lpstr>Kako riješiti problem ako je do efekta već došlo?</vt:lpstr>
      <vt:lpstr>Nekoliko trikova  za sprečavanje pojave efekta crvenih očiju</vt:lpstr>
      <vt:lpstr>Zaključak</vt:lpstr>
      <vt:lpstr>Literatura</vt:lpstr>
    </vt:vector>
  </TitlesOfParts>
  <Company>Deftones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Univerzitet u Zenici Filozofski fakultet Matematika i informatika</dc:title>
  <dc:creator>Rusmin</dc:creator>
  <cp:lastModifiedBy>Rusmin</cp:lastModifiedBy>
  <cp:revision>26</cp:revision>
  <dcterms:created xsi:type="dcterms:W3CDTF">2016-01-02T14:39:28Z</dcterms:created>
  <dcterms:modified xsi:type="dcterms:W3CDTF">2016-01-05T21:50:15Z</dcterms:modified>
</cp:coreProperties>
</file>